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5" r:id="rId4"/>
    <p:sldMasterId id="2147483657" r:id="rId5"/>
    <p:sldMasterId id="2147483979" r:id="rId6"/>
    <p:sldMasterId id="2147483992" r:id="rId7"/>
  </p:sldMasterIdLst>
  <p:notesMasterIdLst>
    <p:notesMasterId r:id="rId23"/>
  </p:notesMasterIdLst>
  <p:handoutMasterIdLst>
    <p:handoutMasterId r:id="rId24"/>
  </p:handoutMasterIdLst>
  <p:sldIdLst>
    <p:sldId id="794" r:id="rId8"/>
    <p:sldId id="797" r:id="rId9"/>
    <p:sldId id="800" r:id="rId10"/>
    <p:sldId id="801" r:id="rId11"/>
    <p:sldId id="802" r:id="rId12"/>
    <p:sldId id="803" r:id="rId13"/>
    <p:sldId id="804" r:id="rId14"/>
    <p:sldId id="805" r:id="rId15"/>
    <p:sldId id="806" r:id="rId16"/>
    <p:sldId id="807" r:id="rId17"/>
    <p:sldId id="808" r:id="rId18"/>
    <p:sldId id="809" r:id="rId19"/>
    <p:sldId id="810" r:id="rId20"/>
    <p:sldId id="811" r:id="rId21"/>
    <p:sldId id="799" r:id="rId22"/>
  </p:sldIdLst>
  <p:sldSz cx="9144000" cy="5143500" type="screen16x9"/>
  <p:notesSz cx="7099300" cy="10234613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61B3245-C396-4324-B033-DBBA010D3D65}">
          <p14:sldIdLst>
            <p14:sldId id="794"/>
            <p14:sldId id="797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79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238" userDrawn="1">
          <p15:clr>
            <a:srgbClr val="A4A3A4"/>
          </p15:clr>
        </p15:guide>
        <p15:guide id="4" pos="3515" userDrawn="1">
          <p15:clr>
            <a:srgbClr val="A4A3A4"/>
          </p15:clr>
        </p15:guide>
        <p15:guide id="5" pos="5511" userDrawn="1">
          <p15:clr>
            <a:srgbClr val="A4A3A4"/>
          </p15:clr>
        </p15:guide>
        <p15:guide id="6" pos="24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BE"/>
    <a:srgbClr val="C9D7CE"/>
    <a:srgbClr val="E6A722"/>
    <a:srgbClr val="E6775A"/>
    <a:srgbClr val="BCCCDA"/>
    <a:srgbClr val="909090"/>
    <a:srgbClr val="004E76"/>
    <a:srgbClr val="DDDDDD"/>
    <a:srgbClr val="808080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2" autoAdjust="0"/>
    <p:restoredTop sz="96118" autoAdjust="0"/>
  </p:normalViewPr>
  <p:slideViewPr>
    <p:cSldViewPr>
      <p:cViewPr varScale="1">
        <p:scale>
          <a:sx n="119" d="100"/>
          <a:sy n="119" d="100"/>
        </p:scale>
        <p:origin x="-696" y="-102"/>
      </p:cViewPr>
      <p:guideLst>
        <p:guide orient="horz" pos="2119"/>
        <p:guide pos="2880"/>
        <p:guide pos="2238"/>
        <p:guide pos="3515"/>
        <p:guide pos="5511"/>
        <p:guide pos="249"/>
      </p:guideLst>
    </p:cSldViewPr>
  </p:slideViewPr>
  <p:outlineViewPr>
    <p:cViewPr>
      <p:scale>
        <a:sx n="33" d="100"/>
        <a:sy n="33" d="100"/>
      </p:scale>
      <p:origin x="0" y="33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08" y="12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9D1844-888A-4AE6-828D-5C6AE9040315}" type="datetimeFigureOut">
              <a:rPr lang="zh-CN" altLang="en-US" smtClean="0"/>
              <a:pPr/>
              <a:t>2019/11/7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B2549C6-DE8D-4E4A-961E-C75F994C9B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15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5E3B73-6D7C-40EF-AE3E-2A6A1CBB7D96}" type="datetimeFigureOut">
              <a:rPr lang="zh-CN" altLang="en-US" smtClean="0"/>
              <a:pPr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4AA51CA-5F86-4FFA-AF76-EFA20A2596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9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51CA-5F86-4FFA-AF76-EFA20A25968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75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3846716"/>
            <a:ext cx="6858000" cy="56438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411098"/>
            <a:ext cx="6858000" cy="32124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83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部公开-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69" y="204800"/>
            <a:ext cx="5111751" cy="438983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内部公开-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内部公开-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内部公开-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1"/>
            <a:ext cx="2057400" cy="419457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1"/>
            <a:ext cx="6019800" cy="419457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部公开-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8388424" y="4851130"/>
            <a:ext cx="53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12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741649" y="4924271"/>
            <a:ext cx="1766455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H3C Restricted</a:t>
            </a:r>
            <a:r>
              <a:rPr lang="en-US" altLang="zh-CN" sz="8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内部公开</a:t>
            </a:r>
          </a:p>
        </p:txBody>
      </p:sp>
      <p:sp>
        <p:nvSpPr>
          <p:cNvPr id="13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外部公开-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995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外部公开-1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78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外部公开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91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外部公开-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6038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外部公开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9436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3846716"/>
            <a:ext cx="7317432" cy="885622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5133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外部公开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435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外部公开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1394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外部公开-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69" y="204800"/>
            <a:ext cx="5111751" cy="438983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4029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外部公开-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8924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外部公开-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9212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外部公开-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1"/>
            <a:ext cx="2057400" cy="419457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1"/>
            <a:ext cx="6019800" cy="419457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92405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外部公开-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8388424" y="4851130"/>
            <a:ext cx="53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12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861408" y="4924271"/>
            <a:ext cx="1502680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外部公开</a:t>
            </a:r>
          </a:p>
        </p:txBody>
      </p:sp>
      <p:sp>
        <p:nvSpPr>
          <p:cNvPr id="13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970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保密-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971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保密-1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873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4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部公开-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9999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保密-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7526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保密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4617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保密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341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875000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保密-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69" y="204800"/>
            <a:ext cx="5111751" cy="438983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32926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保密-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3801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保密-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27806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保密-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1"/>
            <a:ext cx="2057400" cy="419457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1"/>
            <a:ext cx="6019800" cy="419457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8628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保密-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041403" y="4924271"/>
            <a:ext cx="1061509" cy="215444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 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</a:p>
        </p:txBody>
      </p:sp>
      <p:sp>
        <p:nvSpPr>
          <p:cNvPr id="13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1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部公开-1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06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部公开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部公开-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内部公开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部公开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部公开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88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8388424" y="4851130"/>
            <a:ext cx="53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12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3741649" y="4924271"/>
            <a:ext cx="1766455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H3C Restricted</a:t>
            </a:r>
            <a:r>
              <a:rPr lang="en-US" altLang="zh-CN" sz="8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内部公开</a:t>
            </a:r>
          </a:p>
        </p:txBody>
      </p:sp>
      <p:sp>
        <p:nvSpPr>
          <p:cNvPr id="12" name="矩形 11"/>
          <p:cNvSpPr/>
          <p:nvPr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4408" y="195486"/>
            <a:ext cx="669179" cy="288032"/>
          </a:xfrm>
          <a:prstGeom prst="rect">
            <a:avLst/>
          </a:prstGeom>
        </p:spPr>
      </p:pic>
      <p:sp>
        <p:nvSpPr>
          <p:cNvPr id="15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827" r:id="rId3"/>
    <p:sldLayoutId id="2147483795" r:id="rId4"/>
    <p:sldLayoutId id="2147483797" r:id="rId5"/>
    <p:sldLayoutId id="2147483798" r:id="rId6"/>
    <p:sldLayoutId id="2147483799" r:id="rId7"/>
    <p:sldLayoutId id="2147483801" r:id="rId8"/>
    <p:sldLayoutId id="2147483802" r:id="rId9"/>
    <p:sldLayoutId id="2147483803" r:id="rId10"/>
    <p:sldLayoutId id="2147483804" r:id="rId11"/>
    <p:sldLayoutId id="2147483976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8388424" y="4851130"/>
            <a:ext cx="53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12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4408" y="195486"/>
            <a:ext cx="669179" cy="28803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3861408" y="4924271"/>
            <a:ext cx="1502680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外部公开</a:t>
            </a:r>
          </a:p>
        </p:txBody>
      </p:sp>
      <p:sp>
        <p:nvSpPr>
          <p:cNvPr id="16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1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8388424" y="4851130"/>
            <a:ext cx="53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12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rgbClr val="D70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4408" y="195486"/>
            <a:ext cx="669179" cy="28803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4041403" y="4924271"/>
            <a:ext cx="1061509" cy="215444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 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</a:p>
        </p:txBody>
      </p:sp>
      <p:sp>
        <p:nvSpPr>
          <p:cNvPr id="16" name="灯片编号占位符 1"/>
          <p:cNvSpPr txBox="1">
            <a:spLocks/>
          </p:cNvSpPr>
          <p:nvPr userDrawn="1"/>
        </p:nvSpPr>
        <p:spPr>
          <a:xfrm>
            <a:off x="8746888" y="4916651"/>
            <a:ext cx="404944" cy="219869"/>
          </a:xfrm>
          <a:prstGeom prst="rect">
            <a:avLst/>
          </a:prstGeom>
        </p:spPr>
        <p:txBody>
          <a:bodyPr vert="horz" lIns="91440" tIns="72000" rIns="91440" bIns="45720" rtlCol="0" anchor="ctr" anchorCtr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fld id="{A86ACB03-5A97-4CE1-9F00-1FD1E9DACEC8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8820472" y="4992380"/>
            <a:ext cx="0" cy="9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6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t="6878"/>
          <a:stretch/>
        </p:blipFill>
        <p:spPr>
          <a:xfrm>
            <a:off x="-1" y="-1"/>
            <a:ext cx="9143999" cy="514350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588" y="3841750"/>
            <a:ext cx="9148763" cy="900113"/>
            <a:chOff x="-4763" y="3689350"/>
            <a:chExt cx="9148763" cy="900113"/>
          </a:xfrm>
        </p:grpSpPr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290512" y="3989388"/>
              <a:ext cx="295275" cy="295275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-4763" y="3989388"/>
              <a:ext cx="295275" cy="295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585787" y="3989388"/>
              <a:ext cx="298450" cy="295275"/>
            </a:xfrm>
            <a:prstGeom prst="rect">
              <a:avLst/>
            </a:prstGeom>
            <a:solidFill>
              <a:srgbClr val="B5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290512" y="3689350"/>
              <a:ext cx="295275" cy="300038"/>
            </a:xfrm>
            <a:prstGeom prst="rect">
              <a:avLst/>
            </a:prstGeom>
            <a:solidFill>
              <a:srgbClr val="CCCCC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-4763" y="3689350"/>
              <a:ext cx="295275" cy="300038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585787" y="3689350"/>
              <a:ext cx="298450" cy="30003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290512" y="4284663"/>
              <a:ext cx="295275" cy="295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-4763" y="4284663"/>
              <a:ext cx="295275" cy="295275"/>
            </a:xfrm>
            <a:prstGeom prst="rect">
              <a:avLst/>
            </a:prstGeom>
            <a:solidFill>
              <a:srgbClr val="33333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585787" y="4284663"/>
              <a:ext cx="298450" cy="295275"/>
            </a:xfrm>
            <a:prstGeom prst="rect">
              <a:avLst/>
            </a:prstGeom>
            <a:solidFill>
              <a:srgbClr val="E6E6E6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884237" y="3689350"/>
              <a:ext cx="8259763" cy="90011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27918" y="3841750"/>
            <a:ext cx="7772400" cy="890588"/>
          </a:xfrm>
        </p:spPr>
        <p:txBody>
          <a:bodyPr anchor="ctr" anchorCtr="0">
            <a:no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运维图谱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352" y="349876"/>
            <a:ext cx="979671" cy="4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7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1550"/>
            <a:ext cx="7200800" cy="409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爆炸形 1 3"/>
          <p:cNvSpPr/>
          <p:nvPr/>
        </p:nvSpPr>
        <p:spPr>
          <a:xfrm rot="20249093">
            <a:off x="1891970" y="-272688"/>
            <a:ext cx="1979712" cy="1440160"/>
          </a:xfrm>
          <a:prstGeom prst="irregularSeal1">
            <a:avLst/>
          </a:prstGeom>
          <a:solidFill>
            <a:srgbClr val="5688B6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dirty="0" smtClean="0"/>
              <a:t>动态画像： 机器学习挖掘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8" y="474315"/>
            <a:ext cx="82677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98326"/>
            <a:ext cx="7715043" cy="457200"/>
          </a:xfrm>
        </p:spPr>
        <p:txBody>
          <a:bodyPr/>
          <a:lstStyle/>
          <a:p>
            <a:pPr algn="l"/>
            <a:r>
              <a:rPr lang="zh-CN" altLang="en-US" dirty="0" smtClean="0"/>
              <a:t>故障传播图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023938"/>
            <a:ext cx="81438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55526"/>
            <a:ext cx="81724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爆炸形 1 3"/>
          <p:cNvSpPr/>
          <p:nvPr/>
        </p:nvSpPr>
        <p:spPr>
          <a:xfrm rot="21344995">
            <a:off x="2318387" y="3543978"/>
            <a:ext cx="1979712" cy="1440160"/>
          </a:xfrm>
          <a:prstGeom prst="irregularSeal1">
            <a:avLst/>
          </a:prstGeom>
          <a:solidFill>
            <a:srgbClr val="5688B6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dirty="0" smtClean="0"/>
              <a:t>机器学习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36662"/>
            <a:ext cx="86487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爆炸形 1 3"/>
          <p:cNvSpPr/>
          <p:nvPr/>
        </p:nvSpPr>
        <p:spPr>
          <a:xfrm rot="21344995">
            <a:off x="1605540" y="3543978"/>
            <a:ext cx="1979712" cy="1440160"/>
          </a:xfrm>
          <a:prstGeom prst="irregularSeal1">
            <a:avLst/>
          </a:prstGeom>
          <a:solidFill>
            <a:srgbClr val="5688B6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zh-CN" altLang="en-US" sz="1200" dirty="0" smtClean="0"/>
              <a:t>根据</a:t>
            </a:r>
            <a:r>
              <a:rPr lang="zh-CN" altLang="en-US" sz="1200" dirty="0"/>
              <a:t>网络协议中固定的规则人工指定故障传播关系 </a:t>
            </a:r>
            <a:br>
              <a:rPr lang="zh-CN" altLang="en-US" sz="1200" dirty="0"/>
            </a:b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9144000" cy="25076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7279" y="2521228"/>
            <a:ext cx="161563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700" b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700" b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75331" y="1779662"/>
            <a:ext cx="1615796" cy="666560"/>
            <a:chOff x="3675331" y="1779662"/>
            <a:chExt cx="1615796" cy="6665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0507" y="1779662"/>
              <a:ext cx="1437945" cy="61892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675331" y="2233183"/>
              <a:ext cx="1615796" cy="213039"/>
            </a:xfrm>
            <a:prstGeom prst="rect">
              <a:avLst/>
            </a:prstGeom>
            <a:solidFill>
              <a:srgbClr val="F2F2F2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i="0" u="none" strike="noStrike" kern="0" cap="none" spc="100" normalizeH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新</a:t>
              </a:r>
              <a:r>
                <a:rPr kumimoji="0" lang="en-US" altLang="zh-CN" sz="1100" i="0" u="none" strike="noStrike" kern="0" cap="none" spc="100" normalizeH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IT</a:t>
              </a:r>
              <a:r>
                <a:rPr kumimoji="0" lang="zh-CN" altLang="en-US" sz="1100" i="0" u="none" strike="noStrike" kern="0" cap="none" spc="100" normalizeH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解决方案领导者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7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7715043" cy="457200"/>
          </a:xfrm>
        </p:spPr>
        <p:txBody>
          <a:bodyPr/>
          <a:lstStyle/>
          <a:p>
            <a:pPr algn="l"/>
            <a:r>
              <a:rPr lang="zh-CN" altLang="en-US" dirty="0" smtClean="0"/>
              <a:t>通过</a:t>
            </a:r>
            <a:r>
              <a:rPr lang="en-US" altLang="zh-CN" dirty="0" smtClean="0"/>
              <a:t>AIOPS</a:t>
            </a:r>
            <a:r>
              <a:rPr lang="zh-CN" altLang="en-US" dirty="0" smtClean="0"/>
              <a:t>实现无人运维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87139"/>
            <a:ext cx="5976664" cy="33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4011910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大脑负责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把监测的历史数据梳理成高水平的知识（即运维知识图谱），从而可以被算法模块调用、同时也可以供人查询 </a:t>
            </a:r>
          </a:p>
        </p:txBody>
      </p:sp>
    </p:spTree>
    <p:extLst>
      <p:ext uri="{BB962C8B-B14F-4D97-AF65-F5344CB8AC3E}">
        <p14:creationId xmlns:p14="http://schemas.microsoft.com/office/powerpoint/2010/main" val="252153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51470"/>
            <a:ext cx="7715043" cy="457200"/>
          </a:xfrm>
        </p:spPr>
        <p:txBody>
          <a:bodyPr/>
          <a:lstStyle/>
          <a:p>
            <a:pPr algn="l"/>
            <a:r>
              <a:rPr lang="en-US" altLang="zh-CN" dirty="0" smtClean="0"/>
              <a:t>AIOPS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625984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90718" y="1089196"/>
            <a:ext cx="26691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AIOps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运维大脑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主要含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两大部分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维知识图谱”和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“动态决策”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维知识图谱就是线下挖掘运维历史数据、建立各种画像，梳理出各类高水平的知识。这些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知识可以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通过查询工具（比如人机对话机器人）被运维人员消费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决策利用实时监控数据和已经挖掘好的运维知识图谱进行实时决策 </a:t>
            </a:r>
          </a:p>
        </p:txBody>
      </p:sp>
    </p:spTree>
    <p:extLst>
      <p:ext uri="{BB962C8B-B14F-4D97-AF65-F5344CB8AC3E}">
        <p14:creationId xmlns:p14="http://schemas.microsoft.com/office/powerpoint/2010/main" val="365245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83518"/>
            <a:ext cx="6618167" cy="288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55576" y="3603669"/>
            <a:ext cx="7632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脑”又细分为两类模块：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、通过挖掘历史数据总结出来各种画像和知识；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、通过动态决策算法来处理各种具体运维场景。“脑”里面的两个模块必须能被当前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技术所解决（要求数据丰富、信息完整、清楚定义、单领域）</a:t>
            </a:r>
          </a:p>
        </p:txBody>
      </p:sp>
    </p:spTree>
    <p:extLst>
      <p:ext uri="{BB962C8B-B14F-4D97-AF65-F5344CB8AC3E}">
        <p14:creationId xmlns:p14="http://schemas.microsoft.com/office/powerpoint/2010/main" val="39996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0"/>
            <a:ext cx="8496944" cy="513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1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769207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1520" y="170334"/>
            <a:ext cx="7715043" cy="457200"/>
          </a:xfrm>
        </p:spPr>
        <p:txBody>
          <a:bodyPr/>
          <a:lstStyle/>
          <a:p>
            <a:pPr algn="l"/>
            <a:r>
              <a:rPr lang="zh-CN" altLang="en-US" dirty="0" smtClean="0"/>
              <a:t>决策算法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智能故障发现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34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运维知识图谱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26592"/>
            <a:ext cx="8352992" cy="37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6" y="339502"/>
            <a:ext cx="805815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爆炸形 1 3"/>
          <p:cNvSpPr/>
          <p:nvPr/>
        </p:nvSpPr>
        <p:spPr>
          <a:xfrm rot="19474544">
            <a:off x="7254410" y="3499454"/>
            <a:ext cx="1979712" cy="1440160"/>
          </a:xfrm>
          <a:prstGeom prst="irregularSeal1">
            <a:avLst/>
          </a:prstGeom>
          <a:solidFill>
            <a:srgbClr val="5688B6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zh-CN" altLang="en-US" sz="1400" dirty="0" smtClean="0"/>
              <a:t>挖掘</a:t>
            </a:r>
            <a:r>
              <a:rPr lang="zh-CN" altLang="en-US" sz="1400" dirty="0"/>
              <a:t>历史数据获得 </a:t>
            </a:r>
          </a:p>
        </p:txBody>
      </p:sp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82" y="51470"/>
            <a:ext cx="7331918" cy="481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爆炸形 1 3"/>
          <p:cNvSpPr/>
          <p:nvPr/>
        </p:nvSpPr>
        <p:spPr>
          <a:xfrm rot="19474544">
            <a:off x="7254410" y="2203310"/>
            <a:ext cx="1979712" cy="1440160"/>
          </a:xfrm>
          <a:prstGeom prst="irregularSeal1">
            <a:avLst/>
          </a:prstGeom>
          <a:solidFill>
            <a:srgbClr val="5688B6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zh-CN" altLang="en-US" sz="1400" dirty="0" smtClean="0"/>
              <a:t>构建动态画像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5180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封面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-内部公开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华文细黑"/>
        <a:cs typeface=""/>
      </a:majorFont>
      <a:minorFont>
        <a:latin typeface="华文中宋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itchFamily="34" charset="-122"/>
            <a:ea typeface="微软雅黑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模板-外部公开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华文细黑"/>
        <a:cs typeface=""/>
      </a:majorFont>
      <a:minorFont>
        <a:latin typeface="华文中宋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itchFamily="34" charset="-122"/>
            <a:ea typeface="微软雅黑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模板-保密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华文细黑"/>
        <a:cs typeface=""/>
      </a:majorFont>
      <a:minorFont>
        <a:latin typeface="华文中宋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itchFamily="34" charset="-122"/>
            <a:ea typeface="微软雅黑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D58410F14738D4498651A9620D3F674" ma:contentTypeVersion="4" ma:contentTypeDescription="新建文档。" ma:contentTypeScope="" ma:versionID="13512731c5c06eb77aed6ca9a73e1f69">
  <xsd:schema xmlns:xsd="http://www.w3.org/2001/XMLSchema" xmlns:p="http://schemas.microsoft.com/office/2006/metadata/properties" xmlns:ns2="d6fa4dc3-1ae8-4af7-8884-d171c06b7143" targetNamespace="http://schemas.microsoft.com/office/2006/metadata/properties" ma:root="true" ma:fieldsID="e69394edf6efcb251fac7b43702f30e1" ns2:_="">
    <xsd:import namespace="d6fa4dc3-1ae8-4af7-8884-d171c06b7143"/>
    <xsd:element name="properties">
      <xsd:complexType>
        <xsd:sequence>
          <xsd:element name="documentManagement">
            <xsd:complexType>
              <xsd:all>
                <xsd:element ref="ns2:_x4e0b__x8f7d__x6570_" minOccurs="0"/>
                <xsd:element ref="ns2:_x8bc4__x8bba__x6570_" minOccurs="0"/>
                <xsd:element ref="ns2:_x8bc4__x8bba_" minOccurs="0"/>
                <xsd:element ref="ns2:_x8bc4__x5206_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d6fa4dc3-1ae8-4af7-8884-d171c06b7143" elementFormDefault="qualified">
    <xsd:import namespace="http://schemas.microsoft.com/office/2006/documentManagement/types"/>
    <xsd:element name="_x4e0b__x8f7d__x6570_" ma:index="8" nillable="true" ma:displayName="下载数" ma:default="0" ma:internalName="_x4e0b__x8f7d__x6570_">
      <xsd:simpleType>
        <xsd:restriction base="dms:Unknown"/>
      </xsd:simpleType>
    </xsd:element>
    <xsd:element name="_x8bc4__x8bba__x6570_" ma:index="9" nillable="true" ma:displayName="评论数" ma:default="0" ma:internalName="_x8bc4__x8bba__x6570_">
      <xsd:simpleType>
        <xsd:restriction base="dms:Unknown"/>
      </xsd:simpleType>
    </xsd:element>
    <xsd:element name="_x8bc4__x8bba_" ma:index="10" nillable="true" ma:displayName="评论" ma:default="0" ma:internalName="_x8bc4__x8bba_">
      <xsd:simpleType>
        <xsd:restriction base="dms:Unknown"/>
      </xsd:simpleType>
    </xsd:element>
    <xsd:element name="_x8bc4__x5206_" ma:index="11" nillable="true" ma:displayName="评分" ma:default="0" ma:internalName="_x8bc4__x5206_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_x4e0b__x8f7d__x6570_ xmlns="d6fa4dc3-1ae8-4af7-8884-d171c06b7143">433</_x4e0b__x8f7d__x6570_>
    <_x8bc4__x8bba_ xmlns="d6fa4dc3-1ae8-4af7-8884-d171c06b7143">0</_x8bc4__x8bba_>
    <_x8bc4__x8bba__x6570_ xmlns="d6fa4dc3-1ae8-4af7-8884-d171c06b7143">0</_x8bc4__x8bba__x6570_>
    <_x8bc4__x5206_ xmlns="d6fa4dc3-1ae8-4af7-8884-d171c06b7143">0</_x8bc4__x5206_>
  </documentManagement>
</p:properties>
</file>

<file path=customXml/itemProps1.xml><?xml version="1.0" encoding="utf-8"?>
<ds:datastoreItem xmlns:ds="http://schemas.openxmlformats.org/officeDocument/2006/customXml" ds:itemID="{E46926F7-A464-416D-B3CF-D25F01CF01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fa4dc3-1ae8-4af7-8884-d171c06b714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31B5DF67-C9B2-44A7-A27B-ADAC568DA1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1A9CC7-676B-4713-A3F7-377D10EAC796}">
  <ds:schemaRefs>
    <ds:schemaRef ds:uri="d6fa4dc3-1ae8-4af7-8884-d171c06b7143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新华三集团PPT模板-白底中文模板</Template>
  <TotalTime>3818</TotalTime>
  <Words>227</Words>
  <Application>Microsoft Office PowerPoint</Application>
  <PresentationFormat>全屏显示(16:9)</PresentationFormat>
  <Paragraphs>22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封面模板</vt:lpstr>
      <vt:lpstr>模板-内部公开</vt:lpstr>
      <vt:lpstr>模板-外部公开</vt:lpstr>
      <vt:lpstr>模板-保密</vt:lpstr>
      <vt:lpstr>运维图谱</vt:lpstr>
      <vt:lpstr>通过AIOPS实现无人运维</vt:lpstr>
      <vt:lpstr>AIOPS</vt:lpstr>
      <vt:lpstr>PowerPoint 演示文稿</vt:lpstr>
      <vt:lpstr>PowerPoint 演示文稿</vt:lpstr>
      <vt:lpstr>决策算法 -- 智能故障发现</vt:lpstr>
      <vt:lpstr>运维知识图谱</vt:lpstr>
      <vt:lpstr>PowerPoint 演示文稿</vt:lpstr>
      <vt:lpstr>PowerPoint 演示文稿</vt:lpstr>
      <vt:lpstr>PowerPoint 演示文稿</vt:lpstr>
      <vt:lpstr>PowerPoint 演示文稿</vt:lpstr>
      <vt:lpstr>故障传播图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PPT使用说明</dc:title>
  <dc:creator>dingyuanmeng 11958</dc:creator>
  <cp:lastModifiedBy>Administrator</cp:lastModifiedBy>
  <cp:revision>59</cp:revision>
  <cp:lastPrinted>2013-01-19T15:46:08Z</cp:lastPrinted>
  <dcterms:created xsi:type="dcterms:W3CDTF">2016-05-11T02:15:44Z</dcterms:created>
  <dcterms:modified xsi:type="dcterms:W3CDTF">2019-11-08T08:07:39Z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0x0101003D58410F14738D4498651A9620D3F674</vt:lpwstr>
  </property>
  <property fmtid="{D5CDD505-2E9C-101B-9397-08002B2CF9AE}" pid="3" name="NXPowerLiteLastOptimized">
    <vt:lpwstr>2934491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D5.0.6</vt:lpwstr>
  </property>
  <property fmtid="{D5CDD505-2E9C-101B-9397-08002B2CF9AE}" pid="6" name="Version">
    <vt:i4>1</vt:i4>
  </property>
</Properties>
</file>